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sldIdLst>
    <p:sldId id="498" r:id="rId5"/>
    <p:sldId id="475" r:id="rId6"/>
    <p:sldId id="780" r:id="rId7"/>
    <p:sldId id="715" r:id="rId8"/>
    <p:sldId id="717" r:id="rId9"/>
    <p:sldId id="716" r:id="rId10"/>
    <p:sldId id="713" r:id="rId11"/>
    <p:sldId id="718" r:id="rId12"/>
    <p:sldId id="720" r:id="rId13"/>
    <p:sldId id="480" r:id="rId14"/>
    <p:sldId id="705" r:id="rId15"/>
    <p:sldId id="726" r:id="rId16"/>
    <p:sldId id="776" r:id="rId17"/>
    <p:sldId id="737" r:id="rId18"/>
    <p:sldId id="701" r:id="rId19"/>
    <p:sldId id="702" r:id="rId20"/>
    <p:sldId id="703" r:id="rId21"/>
    <p:sldId id="724" r:id="rId22"/>
    <p:sldId id="706" r:id="rId23"/>
    <p:sldId id="739" r:id="rId24"/>
    <p:sldId id="728" r:id="rId25"/>
    <p:sldId id="711" r:id="rId26"/>
    <p:sldId id="775" r:id="rId27"/>
    <p:sldId id="729" r:id="rId28"/>
    <p:sldId id="707" r:id="rId29"/>
    <p:sldId id="740" r:id="rId30"/>
    <p:sldId id="769" r:id="rId31"/>
    <p:sldId id="772" r:id="rId32"/>
    <p:sldId id="691" r:id="rId33"/>
    <p:sldId id="771" r:id="rId34"/>
    <p:sldId id="692" r:id="rId35"/>
    <p:sldId id="708" r:id="rId36"/>
    <p:sldId id="741" r:id="rId37"/>
    <p:sldId id="761" r:id="rId38"/>
    <p:sldId id="693" r:id="rId39"/>
    <p:sldId id="632" r:id="rId40"/>
    <p:sldId id="768" r:id="rId41"/>
    <p:sldId id="767" r:id="rId42"/>
    <p:sldId id="765" r:id="rId43"/>
    <p:sldId id="764" r:id="rId44"/>
    <p:sldId id="763" r:id="rId45"/>
    <p:sldId id="731" r:id="rId46"/>
    <p:sldId id="709" r:id="rId47"/>
    <p:sldId id="749" r:id="rId48"/>
    <p:sldId id="783" r:id="rId49"/>
    <p:sldId id="751" r:id="rId50"/>
    <p:sldId id="755" r:id="rId51"/>
    <p:sldId id="753" r:id="rId52"/>
    <p:sldId id="781" r:id="rId53"/>
    <p:sldId id="782" r:id="rId54"/>
    <p:sldId id="750" r:id="rId55"/>
    <p:sldId id="757" r:id="rId56"/>
    <p:sldId id="758" r:id="rId57"/>
    <p:sldId id="778" r:id="rId58"/>
    <p:sldId id="710" r:id="rId59"/>
    <p:sldId id="734" r:id="rId60"/>
    <p:sldId id="735" r:id="rId61"/>
    <p:sldId id="736" r:id="rId62"/>
    <p:sldId id="510" r:id="rId63"/>
    <p:sldId id="555" r:id="rId64"/>
    <p:sldId id="552" r:id="rId65"/>
    <p:sldId id="760" r:id="rId66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84783" autoAdjust="0"/>
  </p:normalViewPr>
  <p:slideViewPr>
    <p:cSldViewPr showGuides="1">
      <p:cViewPr>
        <p:scale>
          <a:sx n="100" d="100"/>
          <a:sy n="100" d="100"/>
        </p:scale>
        <p:origin x="-2240" y="-248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commentAuthors" Target="commentAuthor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7-20T12:21:58.514" idx="3">
    <p:pos x="2746" y="1226"/>
    <p:text>ここだけアイデア募ろう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2014/07/20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Hello</a:t>
            </a:r>
            <a:r>
              <a:rPr kumimoji="1" lang="en-US" altLang="ja-JP" baseline="0" dirty="0" smtClean="0"/>
              <a:t> everyone.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In this session,</a:t>
            </a:r>
            <a:r>
              <a:rPr kumimoji="1" lang="en-US" altLang="ja-JP" baseline="0" dirty="0" smtClean="0"/>
              <a:t> I’d like to talk about “Technology-Driven Development”.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At first, conditions and the challenges of my project.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If you are in the same position.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872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 Japanese, </a:t>
            </a:r>
            <a:r>
              <a:rPr kumimoji="1" lang="en-US" altLang="ja-JP" dirty="0" err="1" smtClean="0"/>
              <a:t>YeaOh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927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Therefore,</a:t>
            </a:r>
            <a:r>
              <a:rPr kumimoji="1" lang="en-US" altLang="ja-JP" baseline="0" dirty="0" smtClean="0"/>
              <a:t> I was highly-motivated!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about CI/CD.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Rakuten, in Japan.</a:t>
            </a:r>
          </a:p>
          <a:p>
            <a:r>
              <a:rPr kumimoji="1" lang="en-US" altLang="ja-JP" baseline="0" dirty="0" smtClean="0"/>
              <a:t>I belong to “Test-Driven Development Group”!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At first, we tried to get</a:t>
            </a:r>
            <a:r>
              <a:rPr kumimoji="1" lang="en-US" altLang="ja-JP" baseline="0" dirty="0" smtClean="0"/>
              <a:t> over these challenges.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tried to measure the current status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TDD.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challenge is very simple</a:t>
            </a:r>
            <a:r>
              <a:rPr kumimoji="1" lang="en-US" altLang="ja-JP" baseline="0" dirty="0" smtClean="0"/>
              <a:t> : we did not have enough skill and knowledge of Android at that time.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I will explain the 3 approaches, CI/CD, TDD, and BDD.</a:t>
            </a:r>
          </a:p>
          <a:p>
            <a:r>
              <a:rPr kumimoji="1" lang="en-US" altLang="ja-JP" baseline="0" dirty="0" smtClean="0"/>
              <a:t>After that, I will talk about the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Rakuten, in Japan.</a:t>
            </a:r>
          </a:p>
          <a:p>
            <a:r>
              <a:rPr kumimoji="1" lang="en-US" altLang="ja-JP" baseline="0" dirty="0" smtClean="0"/>
              <a:t>I belong to “Test-Driven Development Group”!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ちなみに、こちらが </a:t>
            </a:r>
            <a:r>
              <a:rPr kumimoji="1" lang="en-US" altLang="ja-JP" dirty="0" smtClean="0"/>
              <a:t>ATDD </a:t>
            </a:r>
            <a:r>
              <a:rPr kumimoji="1" lang="ja-JP" altLang="en-US" dirty="0" smtClean="0"/>
              <a:t>のテストケースの例です。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私たちは、</a:t>
            </a:r>
            <a:r>
              <a:rPr kumimoji="1" lang="en-US" altLang="ja-JP" dirty="0" smtClean="0"/>
              <a:t>Cucumber </a:t>
            </a:r>
            <a:r>
              <a:rPr kumimoji="1" lang="ja-JP" altLang="en-US" dirty="0" smtClean="0"/>
              <a:t>というツールを活用して、受入テストの自動化を実現しました。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例によって、これらの施策の効果を１月後に計測してみたところ</a:t>
            </a:r>
            <a:r>
              <a:rPr kumimoji="1" lang="en-US" altLang="ja-JP" dirty="0" smtClean="0"/>
              <a:t>…</a:t>
            </a:r>
          </a:p>
          <a:p>
            <a:r>
              <a:rPr kumimoji="1" lang="ja-JP" altLang="en-US" dirty="0" smtClean="0"/>
              <a:t>このような数値が出ました。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まず、バグの報告件数が、他の機能と同程度になりました。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これは、</a:t>
            </a:r>
            <a:r>
              <a:rPr kumimoji="1" lang="en-US" altLang="ja-JP" dirty="0" smtClean="0"/>
              <a:t>ATDD </a:t>
            </a:r>
            <a:r>
              <a:rPr kumimoji="1" lang="ja-JP" altLang="en-US" dirty="0" smtClean="0"/>
              <a:t>による自動回帰テストを整備した成果であると考えています。</a:t>
            </a:r>
            <a:endParaRPr kumimoji="1" lang="en-US" altLang="ja-JP" dirty="0" smtClean="0"/>
          </a:p>
          <a:p>
            <a:r>
              <a:rPr lang="ja-JP" altLang="en-US" sz="1200" b="0" dirty="0" smtClean="0">
                <a:solidFill>
                  <a:schemeClr val="tx1"/>
                </a:solidFill>
              </a:rPr>
              <a:t>次に、</a:t>
            </a:r>
            <a:r>
              <a:rPr lang="ja-JP" altLang="en-US" b="0" dirty="0" smtClean="0">
                <a:solidFill>
                  <a:schemeClr val="tx1"/>
                </a:solidFill>
                <a:latin typeface="+mn-lt"/>
              </a:rPr>
              <a:t>機能追加／修正の頻度</a:t>
            </a:r>
            <a:r>
              <a:rPr lang="ja-JP" altLang="en-US" sz="1200" b="0" dirty="0" smtClean="0">
                <a:solidFill>
                  <a:schemeClr val="tx1"/>
                </a:solidFill>
              </a:rPr>
              <a:t>が、５倍から１．５倍に一気に減りました。</a:t>
            </a:r>
            <a:endParaRPr lang="en-US" altLang="ja-JP" sz="1200" b="0" dirty="0" smtClean="0">
              <a:solidFill>
                <a:schemeClr val="tx1"/>
              </a:solidFill>
            </a:endParaRPr>
          </a:p>
          <a:p>
            <a:r>
              <a:rPr lang="ja-JP" altLang="en-US" sz="1200" b="0" dirty="0" smtClean="0">
                <a:solidFill>
                  <a:schemeClr val="tx1"/>
                </a:solidFill>
              </a:rPr>
              <a:t>　この数値を見ると、変更要望に歯止めをかけたことに成果があったことが分かります。</a:t>
            </a:r>
            <a:endParaRPr lang="en-US" altLang="ja-JP" sz="1200" b="0" dirty="0" smtClean="0">
              <a:solidFill>
                <a:schemeClr val="tx1"/>
              </a:solidFill>
            </a:endParaRPr>
          </a:p>
          <a:p>
            <a:r>
              <a:rPr lang="ja-JP" altLang="en-US" sz="1200" b="0" dirty="0" smtClean="0">
                <a:solidFill>
                  <a:schemeClr val="tx1"/>
                </a:solidFill>
              </a:rPr>
              <a:t>そして、デグレードの頻度も、５倍から２倍に減りました。</a:t>
            </a:r>
            <a:endParaRPr lang="en-US" altLang="ja-JP" sz="1200" b="0" dirty="0" smtClean="0">
              <a:solidFill>
                <a:schemeClr val="tx1"/>
              </a:solidFill>
            </a:endParaRPr>
          </a:p>
          <a:p>
            <a:r>
              <a:rPr lang="ja-JP" altLang="en-US" sz="1200" b="0" dirty="0" smtClean="0">
                <a:solidFill>
                  <a:schemeClr val="tx1"/>
                </a:solidFill>
              </a:rPr>
              <a:t>　デグレード自体は撲滅できていないものの、デグレードを検知して対応し終わるまでの時間を計測してみたところ、対応前の１／５程度にまで減っていることも分かりました。</a:t>
            </a:r>
            <a:endParaRPr lang="en-US" altLang="ja-JP" sz="1200" b="0" dirty="0" smtClean="0">
              <a:solidFill>
                <a:schemeClr val="tx1"/>
              </a:solidFill>
            </a:endParaRPr>
          </a:p>
          <a:p>
            <a:r>
              <a:rPr lang="ja-JP" altLang="en-US" sz="1200" b="0" dirty="0" smtClean="0">
                <a:solidFill>
                  <a:schemeClr val="tx1"/>
                </a:solidFill>
              </a:rPr>
              <a:t>　つまり、デグレード自体の影響度が以前よりもはるかに減ったと言えると思います。</a:t>
            </a:r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I will talk about the problems, possibilities, and the future of Technology-Driven Development.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Of course, we achieved the target!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Today, I’m here as a speaker</a:t>
            </a:r>
            <a:r>
              <a:rPr kumimoji="1" lang="en-US" altLang="ja-JP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Therefore,</a:t>
            </a:r>
            <a:r>
              <a:rPr kumimoji="1" lang="en-US" altLang="ja-JP" baseline="0" dirty="0" smtClean="0"/>
              <a:t> I was highly-motivated!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As you may know,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At last, conclusion of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has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ここまでお話させていただいた内容は、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いずれも私たちが現場の日々の現実に向き合い、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試行錯誤を繰り返し、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ようやく見つけた答えの１つです。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すなわち、答えは現場にあります。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3739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この現場実践主義こそが、私が考える「リーン開発」であり「アジャイル」です。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是非皆さんには、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現場で試行錯誤を繰り返しながら、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自分の「リーン開発」と「アジャイル」を、そして自分の答えを見つけていただきたいと考えています。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0003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will be your treasure!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stands for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  <a:p>
            <a:r>
              <a:rPr kumimoji="1" lang="en-US" altLang="ja-JP" dirty="0" smtClean="0"/>
              <a:t>I’ll talk</a:t>
            </a:r>
            <a:r>
              <a:rPr kumimoji="1" lang="en-US" altLang="ja-JP" baseline="0" dirty="0" smtClean="0"/>
              <a:t> the details later.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15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hyperlink" Target="http://robolectric.org/" TargetMode="External"/><Relationship Id="rId6" Type="http://schemas.openxmlformats.org/officeDocument/2006/relationships/hyperlink" Target="http://code.google.com/p/mockit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Technology-Driven Development: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Using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Automation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and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Development Techniques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to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Grow an Agile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Culture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Jul/29/2014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33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167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676290" y="4434341"/>
            <a:ext cx="2434361" cy="1989174"/>
            <a:chOff x="5796136" y="4023310"/>
            <a:chExt cx="2434361" cy="1989174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5796136" y="4023310"/>
              <a:ext cx="2434361" cy="1989174"/>
              <a:chOff x="6476709" y="4237322"/>
              <a:chExt cx="2880000" cy="2353316"/>
            </a:xfrm>
          </p:grpSpPr>
          <p:grpSp>
            <p:nvGrpSpPr>
              <p:cNvPr id="33" name="グループ化 32"/>
              <p:cNvGrpSpPr/>
              <p:nvPr/>
            </p:nvGrpSpPr>
            <p:grpSpPr>
              <a:xfrm>
                <a:off x="7448951" y="4237322"/>
                <a:ext cx="954220" cy="1595218"/>
                <a:chOff x="6300081" y="2780721"/>
                <a:chExt cx="719667" cy="1157112"/>
              </a:xfrm>
              <a:solidFill>
                <a:schemeClr val="accent1"/>
              </a:solidFill>
            </p:grpSpPr>
            <p:sp>
              <p:nvSpPr>
                <p:cNvPr id="34" name="Isosceles Triangle 15"/>
                <p:cNvSpPr/>
                <p:nvPr/>
              </p:nvSpPr>
              <p:spPr bwMode="auto">
                <a:xfrm>
                  <a:off x="6314193" y="3091167"/>
                  <a:ext cx="705555" cy="846666"/>
                </a:xfrm>
                <a:prstGeom prst="triangl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" name="Oval 14"/>
                <p:cNvSpPr/>
                <p:nvPr/>
              </p:nvSpPr>
              <p:spPr bwMode="auto">
                <a:xfrm>
                  <a:off x="6300081" y="2780721"/>
                  <a:ext cx="705555" cy="691445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9" name="テキスト ボックス 38"/>
              <p:cNvSpPr txBox="1"/>
              <p:nvPr/>
            </p:nvSpPr>
            <p:spPr>
              <a:xfrm>
                <a:off x="6476709" y="5870638"/>
                <a:ext cx="2880000" cy="720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ja-JP" sz="2400" dirty="0" smtClean="0"/>
                  <a:t>Agile Coach</a:t>
                </a:r>
              </a:p>
              <a:p>
                <a:pPr algn="ctr"/>
                <a:r>
                  <a:rPr lang="en-US" altLang="ja-JP" sz="2400" dirty="0" smtClean="0"/>
                  <a:t>(The Hiro)</a:t>
                </a:r>
              </a:p>
            </p:txBody>
          </p:sp>
        </p:grpSp>
        <p:sp>
          <p:nvSpPr>
            <p:cNvPr id="45" name="左矢印 44"/>
            <p:cNvSpPr/>
            <p:nvPr/>
          </p:nvSpPr>
          <p:spPr bwMode="auto">
            <a:xfrm rot="1800000">
              <a:off x="5883195" y="4606947"/>
              <a:ext cx="648072" cy="702166"/>
            </a:xfrm>
            <a:prstGeom prst="left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3163875" y="802567"/>
            <a:ext cx="1980000" cy="720080"/>
          </a:xfrm>
          <a:prstGeom prst="wedgeRectCallout">
            <a:avLst>
              <a:gd name="adj1" fmla="val -37310"/>
              <a:gd name="adj2" fmla="val 14432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HELP!</a:t>
            </a:r>
            <a:endParaRPr kumimoji="0" lang="ja-JP" altLang="en-US" sz="4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871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Our target application is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7" name="Picture 3" descr="C:\Users\hiroyuki.a.ito\Pictures\Agile2014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88" y="655791"/>
            <a:ext cx="7395224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1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79512" y="4437112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were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young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and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immature</a:t>
            </a:r>
          </a:p>
        </p:txBody>
      </p:sp>
    </p:spTree>
    <p:extLst>
      <p:ext uri="{BB962C8B-B14F-4D97-AF65-F5344CB8AC3E}">
        <p14:creationId xmlns:p14="http://schemas.microsoft.com/office/powerpoint/2010/main" val="561979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latin typeface="+mn-lt"/>
                <a:ea typeface="+mn-ea"/>
                <a:cs typeface="ＭＳ 明朝"/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66313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179512" y="467992"/>
            <a:ext cx="8784976" cy="72442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was so much </a:t>
            </a:r>
            <a:r>
              <a:rPr kumimoji="0" lang="en-US" altLang="ja-JP" sz="4800" kern="0" dirty="0" smtClean="0">
                <a:latin typeface="+mn-lt"/>
                <a:ea typeface="+mn-ea"/>
                <a:cs typeface="ＭＳ 明朝"/>
              </a:rPr>
              <a:t>excited</a:t>
            </a: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!</a:t>
            </a:r>
          </a:p>
        </p:txBody>
      </p:sp>
      <p:pic>
        <p:nvPicPr>
          <p:cNvPr id="1030" name="Picture 6" descr="C:\Users\hiroyuki.a.ito\Pictures\Agile2014\YeaOh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56" y="1192412"/>
            <a:ext cx="4360488" cy="49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9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can</a:t>
            </a:r>
          </a:p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achieve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anything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through such a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challenging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project!</a:t>
            </a: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WHY?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166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4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05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5" y="2980085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964921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Low performance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So many manual tasks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80085"/>
            <a:ext cx="6964921" cy="127793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Going </a:t>
            </a:r>
            <a:r>
              <a:rPr lang="en-US" altLang="ja-JP" dirty="0"/>
              <a:t>in </a:t>
            </a:r>
            <a:r>
              <a:rPr lang="en-US" altLang="ja-JP" dirty="0" smtClean="0"/>
              <a:t>circles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</a:t>
            </a:r>
            <a:r>
              <a:rPr lang="en-US" altLang="ja-JP" b="0" dirty="0">
                <a:solidFill>
                  <a:schemeClr val="tx1"/>
                </a:solidFill>
              </a:rPr>
              <a:t>clear vision and no </a:t>
            </a:r>
            <a:r>
              <a:rPr lang="en-US" altLang="ja-JP" b="0" dirty="0" smtClean="0">
                <a:solidFill>
                  <a:schemeClr val="tx1"/>
                </a:solidFill>
              </a:rPr>
              <a:t>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timely progress information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96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Before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184271" y="4652190"/>
            <a:ext cx="8780217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0.5 hour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688495" y="522670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5-minite work for 6 persons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4 hours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688495" y="407819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Need to retry if we find bugs…</a:t>
            </a:r>
            <a:endParaRPr lang="en-US" altLang="ja-JP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FF0000"/>
                </a:solidFill>
                <a:latin typeface="+mn-lt"/>
              </a:rPr>
              <a:t>13.5 hours</a:t>
            </a:r>
            <a:r>
              <a:rPr lang="en-US" altLang="ja-JP" sz="7200" b="0" dirty="0" smtClean="0">
                <a:solidFill>
                  <a:schemeClr val="tx1"/>
                </a:solidFill>
                <a:latin typeface="+mn-lt"/>
              </a:rPr>
              <a:t>/week</a:t>
            </a:r>
            <a:endParaRPr lang="ja-JP" altLang="en-US" sz="7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66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8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25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Shared understanding by</a:t>
            </a:r>
            <a:r>
              <a:rPr lang="en-AU" altLang="ja-JP" dirty="0"/>
              <a:t> </a:t>
            </a:r>
            <a:r>
              <a:rPr lang="en-AU" altLang="ja-JP" dirty="0" smtClean="0"/>
              <a:t>the working </a:t>
            </a:r>
            <a:r>
              <a:rPr lang="en-AU" altLang="ja-JP" dirty="0"/>
              <a:t>software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22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12000" y="2402440"/>
            <a:ext cx="7920000" cy="2189055"/>
            <a:chOff x="6830254" y="2094150"/>
            <a:chExt cx="7920000" cy="2189055"/>
          </a:xfrm>
        </p:grpSpPr>
        <p:sp>
          <p:nvSpPr>
            <p:cNvPr id="8" name="テキスト ボックス 7"/>
            <p:cNvSpPr txBox="1"/>
            <p:nvPr/>
          </p:nvSpPr>
          <p:spPr>
            <a:xfrm rot="21049825">
              <a:off x="6830254" y="2094150"/>
              <a:ext cx="7920000" cy="1800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0" lang="en-US" altLang="ja-JP" sz="9600" b="1" kern="0" dirty="0" smtClean="0">
                  <a:solidFill>
                    <a:srgbClr val="C00000"/>
                  </a:solidFill>
                </a:rPr>
                <a:t>    13 hours!</a:t>
              </a:r>
            </a:p>
          </p:txBody>
        </p:sp>
        <p:sp>
          <p:nvSpPr>
            <p:cNvPr id="12" name="上矢印 11"/>
            <p:cNvSpPr/>
            <p:nvPr/>
          </p:nvSpPr>
          <p:spPr bwMode="auto">
            <a:xfrm rot="10227710">
              <a:off x="7013348" y="2807345"/>
              <a:ext cx="1555615" cy="1475860"/>
            </a:xfrm>
            <a:prstGeom prst="up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85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1" y="1196010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2"/>
          <p:cNvSpPr txBox="1">
            <a:spLocks/>
          </p:cNvSpPr>
          <p:nvPr/>
        </p:nvSpPr>
        <p:spPr>
          <a:xfrm>
            <a:off x="2179079" y="1196009"/>
            <a:ext cx="6964921" cy="28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Lack of skill and knowledge of Android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the </a:t>
            </a:r>
            <a:r>
              <a:rPr lang="en-US" altLang="ja-JP" b="0" dirty="0" smtClean="0"/>
              <a:t>architecture</a:t>
            </a:r>
            <a:r>
              <a:rPr lang="en-US" altLang="ja-JP" b="0" dirty="0" smtClean="0">
                <a:solidFill>
                  <a:schemeClr val="tx1"/>
                </a:solidFill>
              </a:rPr>
              <a:t> of Android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develop</a:t>
            </a:r>
            <a:r>
              <a:rPr lang="en-US" altLang="ja-JP" b="0" dirty="0">
                <a:solidFill>
                  <a:schemeClr val="tx1"/>
                </a:solidFill>
              </a:rPr>
              <a:t> the Android </a:t>
            </a:r>
            <a:r>
              <a:rPr lang="en-US" altLang="ja-JP" b="0" dirty="0" smtClean="0">
                <a:solidFill>
                  <a:schemeClr val="tx1"/>
                </a:solidFill>
              </a:rPr>
              <a:t>application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access the database</a:t>
            </a:r>
            <a:r>
              <a:rPr lang="en-US" altLang="ja-JP" b="0" dirty="0">
                <a:solidFill>
                  <a:schemeClr val="tx1"/>
                </a:solidFill>
              </a:rPr>
              <a:t> on the </a:t>
            </a:r>
            <a:r>
              <a:rPr lang="en-US" altLang="ja-JP" b="0" dirty="0" smtClean="0">
                <a:solidFill>
                  <a:schemeClr val="tx1"/>
                </a:solidFill>
              </a:rPr>
              <a:t>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>
                <a:solidFill>
                  <a:schemeClr val="tx1"/>
                </a:solidFill>
              </a:rPr>
              <a:t>h</a:t>
            </a:r>
            <a:r>
              <a:rPr lang="en-US" altLang="ja-JP" b="0" dirty="0" smtClean="0">
                <a:solidFill>
                  <a:schemeClr val="tx1"/>
                </a:solidFill>
              </a:rPr>
              <a:t>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implement the </a:t>
            </a:r>
            <a:r>
              <a:rPr lang="en-US" altLang="ja-JP" b="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Before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Could not test after we implemented </a:t>
            </a:r>
            <a:r>
              <a:rPr kumimoji="0" lang="en-US" altLang="en-US" sz="2400" b="1" kern="0" dirty="0" smtClean="0">
                <a:solidFill>
                  <a:srgbClr val="C00000"/>
                </a:solidFill>
              </a:rPr>
              <a:t>all components</a:t>
            </a:r>
          </a:p>
          <a:p>
            <a:pPr indent="363538"/>
            <a:r>
              <a:rPr kumimoji="0" lang="en-US" altLang="en-US" sz="2400" b="1" kern="0" dirty="0" smtClean="0">
                <a:solidFill>
                  <a:srgbClr val="BF0000"/>
                </a:solidFill>
              </a:rPr>
              <a:t>(Debug Later Programming)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took </a:t>
            </a:r>
            <a:r>
              <a:rPr kumimoji="0" lang="en-US" altLang="ja-JP" sz="2400" b="1" kern="0" dirty="0" smtClean="0">
                <a:solidFill>
                  <a:srgbClr val="FF0000"/>
                </a:solidFill>
              </a:rPr>
              <a:t>five days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 bwMode="auto">
          <a:xfrm>
            <a:off x="205698" y="692695"/>
            <a:ext cx="8938302" cy="3960441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808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81202" y="4509120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Please don’t start a heavy lifecycle of Android for each test 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case</a:t>
            </a:r>
            <a:r>
              <a:rPr lang="en-US" altLang="ja-JP" sz="3200" b="0" dirty="0">
                <a:solidFill>
                  <a:schemeClr val="tx1"/>
                </a:solidFill>
              </a:rPr>
              <a:t> </a:t>
            </a:r>
            <a:r>
              <a:rPr lang="en-US" altLang="ja-JP" sz="3200" b="0" dirty="0" smtClean="0">
                <a:solidFill>
                  <a:schemeClr val="tx1"/>
                </a:solidFill>
              </a:rPr>
              <a:t>:-&lt;</a:t>
            </a:r>
            <a:endParaRPr kumimoji="0" lang="en-US" altLang="ja-JP" sz="32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65949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4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78" y="913267"/>
            <a:ext cx="543190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5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57817" y="5301208"/>
            <a:ext cx="842400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Mockito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	: </a:t>
            </a:r>
            <a:r>
              <a:rPr lang="en-US" altLang="ja-JP" b="0" dirty="0" smtClean="0">
                <a:latin typeface="+mn-lt"/>
              </a:rPr>
              <a:t>Can use </a:t>
            </a:r>
            <a:r>
              <a:rPr lang="en-US" altLang="ja-JP" b="0" dirty="0">
                <a:latin typeface="+mn-lt"/>
              </a:rPr>
              <a:t>the </a:t>
            </a:r>
            <a:r>
              <a:rPr lang="en-US" altLang="ja-JP" b="0" dirty="0" smtClean="0">
                <a:latin typeface="+mn-lt"/>
              </a:rPr>
              <a:t>“Test Double</a:t>
            </a:r>
            <a:r>
              <a:rPr lang="en-US" altLang="ja-JP" b="0" dirty="0">
                <a:latin typeface="+mn-lt"/>
              </a:rPr>
              <a:t>”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6"/>
              </a:rPr>
              <a:t>http</a:t>
            </a:r>
            <a:r>
              <a:rPr lang="en-US" altLang="ja-JP" sz="2800" dirty="0">
                <a:hlinkClick r:id="rId6"/>
              </a:rPr>
              <a:t>://code.google.com/p/mockito</a:t>
            </a:r>
            <a:r>
              <a:rPr lang="en-US" altLang="ja-JP" sz="2800" dirty="0" smtClean="0">
                <a:hlinkClick r:id="rId6"/>
              </a:rPr>
              <a:t>/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94128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06E5A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Rakuten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57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972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</a:rPr>
              <a:t>@Before</a:t>
            </a:r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 smtClean="0">
                <a:solidFill>
                  <a:srgbClr val="990099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setUp()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Create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Insert test data;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@Test</a:t>
            </a:r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>
                <a:solidFill>
                  <a:srgbClr val="7030A0"/>
                </a:solidFill>
                <a:latin typeface="+mn-lt"/>
              </a:rPr>
              <a:t>p</a:t>
            </a:r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findXxx()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Assertions;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@After</a:t>
            </a:r>
          </a:p>
          <a:p>
            <a:pPr algn="l"/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tearDown()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Drop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Image of Unit testing for Dao by using Robolectric</a:t>
            </a:r>
            <a:endParaRPr kumimoji="1" lang="ja-JP" altLang="en-US" dirty="0"/>
          </a:p>
        </p:txBody>
      </p:sp>
      <p:sp>
        <p:nvSpPr>
          <p:cNvPr id="6" name="四角形吹き出し 5"/>
          <p:cNvSpPr/>
          <p:nvPr/>
        </p:nvSpPr>
        <p:spPr>
          <a:xfrm>
            <a:off x="4644008" y="4437112"/>
            <a:ext cx="3960000" cy="1440000"/>
          </a:xfrm>
          <a:prstGeom prst="wedgeRectCallout">
            <a:avLst>
              <a:gd name="adj1" fmla="val -78530"/>
              <a:gd name="adj2" fmla="val -782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400" b="1" dirty="0" smtClean="0">
                <a:solidFill>
                  <a:srgbClr val="FF0000"/>
                </a:solidFill>
              </a:rPr>
              <a:t>5 minutes</a:t>
            </a:r>
            <a:r>
              <a:rPr lang="en-US" altLang="ja-JP" sz="2400" dirty="0" smtClean="0"/>
              <a:t> -&gt; </a:t>
            </a:r>
            <a:r>
              <a:rPr lang="en-US" altLang="ja-JP" sz="2400" b="1" dirty="0" smtClean="0">
                <a:solidFill>
                  <a:srgbClr val="0066FF"/>
                </a:solidFill>
              </a:rPr>
              <a:t>0.5 seconds</a:t>
            </a:r>
            <a:endParaRPr lang="en-US" altLang="ja-JP" sz="2400" dirty="0"/>
          </a:p>
          <a:p>
            <a:r>
              <a:rPr kumimoji="1" lang="en-US" altLang="ja-JP" sz="2400" dirty="0" smtClean="0"/>
              <a:t>to run each test case.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76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After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 bwMode="auto">
          <a:xfrm>
            <a:off x="4073577" y="764704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 bwMode="auto">
          <a:xfrm>
            <a:off x="4073577" y="1916832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円/楕円 23"/>
          <p:cNvSpPr/>
          <p:nvPr/>
        </p:nvSpPr>
        <p:spPr bwMode="auto">
          <a:xfrm>
            <a:off x="4073577" y="3140968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円/楕円 24"/>
          <p:cNvSpPr/>
          <p:nvPr/>
        </p:nvSpPr>
        <p:spPr bwMode="auto">
          <a:xfrm>
            <a:off x="2273377" y="1827280"/>
            <a:ext cx="1858191" cy="1587437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Can test each component </a:t>
            </a:r>
            <a:r>
              <a:rPr kumimoji="0" lang="en-US" altLang="en-US" sz="2400" b="1" kern="0" dirty="0" smtClean="0">
                <a:solidFill>
                  <a:srgbClr val="BF0000"/>
                </a:solidFill>
              </a:rPr>
              <a:t>independently and separately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takes </a:t>
            </a:r>
            <a:r>
              <a:rPr kumimoji="0" lang="en-US" altLang="ja-JP" sz="2400" b="1" kern="0" dirty="0" smtClean="0">
                <a:solidFill>
                  <a:srgbClr val="0066FF"/>
                </a:solidFill>
              </a:rPr>
              <a:t>one day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  <a:br>
              <a:rPr kumimoji="0" lang="en-US" altLang="ja-JP" sz="24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(</a:t>
            </a:r>
            <a:r>
              <a:rPr kumimoji="0" lang="en-US" altLang="ja-JP" sz="2400" b="1" kern="0" dirty="0" smtClean="0">
                <a:solidFill>
                  <a:schemeClr val="accent1"/>
                </a:solidFill>
              </a:rPr>
              <a:t>five times faster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than at the start of the project)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2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188009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088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4805524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Avoid </a:t>
            </a:r>
            <a:r>
              <a:rPr lang="en-US" altLang="ja-JP" b="0" dirty="0" smtClean="0"/>
              <a:t>feature creep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96088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Detect bugs and regressions</a:t>
            </a:r>
          </a:p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on </a:t>
            </a:r>
            <a:r>
              <a:rPr lang="en-US" altLang="ja-JP" b="0" dirty="0" smtClean="0"/>
              <a:t>use-cases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2179079" y="4805523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Learn </a:t>
            </a:r>
            <a:r>
              <a:rPr lang="en-US" altLang="ja-JP" b="0" dirty="0" smtClean="0"/>
              <a:t>domain knowledge</a:t>
            </a:r>
            <a:r>
              <a:rPr lang="en-US" altLang="ja-JP" b="0" dirty="0" smtClean="0">
                <a:solidFill>
                  <a:schemeClr val="tx1"/>
                </a:solidFill>
              </a:rPr>
              <a:t> 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  <a:ea typeface="+mj-ea"/>
              </a:rPr>
              <a:t>effectively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Need discipline!</a:t>
            </a:r>
          </a:p>
        </p:txBody>
      </p:sp>
    </p:spTree>
    <p:extLst>
      <p:ext uri="{BB962C8B-B14F-4D97-AF65-F5344CB8AC3E}">
        <p14:creationId xmlns:p14="http://schemas.microsoft.com/office/powerpoint/2010/main" val="9385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47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Calabash-android: improve the discipline</a:t>
            </a:r>
            <a:endParaRPr kumimoji="1" lang="ja-JP" altLang="en-US" dirty="0"/>
          </a:p>
        </p:txBody>
      </p:sp>
      <p:pic>
        <p:nvPicPr>
          <p:cNvPr id="205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6" y="764704"/>
            <a:ext cx="733452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107504" y="3622204"/>
            <a:ext cx="8928992" cy="2615108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The wrapper of Cucumber for Android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As an </a:t>
            </a:r>
            <a:r>
              <a:rPr lang="en-US" altLang="ja-JP" b="0" dirty="0" smtClean="0">
                <a:latin typeface="+mn-lt"/>
              </a:rPr>
              <a:t>executable specification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As </a:t>
            </a:r>
            <a:r>
              <a:rPr lang="en-US" altLang="ja-JP" b="0" dirty="0">
                <a:solidFill>
                  <a:schemeClr val="tx1"/>
                </a:solidFill>
              </a:rPr>
              <a:t>a </a:t>
            </a:r>
            <a:r>
              <a:rPr lang="en-US" altLang="ja-JP" b="0" dirty="0"/>
              <a:t>communication tool</a:t>
            </a: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Specifying collaboratively with</a:t>
            </a:r>
            <a:endParaRPr lang="en-US" altLang="ja-JP" b="0" dirty="0">
              <a:solidFill>
                <a:schemeClr val="tx1"/>
              </a:solidFill>
            </a:endParaRP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business analyst, designers and developers</a:t>
            </a:r>
          </a:p>
          <a:p>
            <a:pPr marL="365125" indent="-365125" algn="l">
              <a:buFont typeface="Arial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By </a:t>
            </a:r>
            <a:r>
              <a:rPr lang="en-US" altLang="ja-JP" b="0" dirty="0" smtClean="0"/>
              <a:t>specification with examples</a:t>
            </a:r>
            <a:endParaRPr lang="en-US" altLang="ja-JP" b="0" dirty="0"/>
          </a:p>
        </p:txBody>
      </p:sp>
    </p:spTree>
    <p:extLst>
      <p:ext uri="{BB962C8B-B14F-4D97-AF65-F5344CB8AC3E}">
        <p14:creationId xmlns:p14="http://schemas.microsoft.com/office/powerpoint/2010/main" val="250710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Example of BDD test scenario with Calabash-Android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dirty="0">
                <a:solidFill>
                  <a:srgbClr val="7030A0"/>
                </a:solidFill>
              </a:rPr>
              <a:t>Feature</a:t>
            </a:r>
            <a:r>
              <a:rPr lang="en-US" altLang="ja-JP" sz="2000" b="0" dirty="0">
                <a:solidFill>
                  <a:schemeClr val="tx1"/>
                </a:solidFill>
              </a:rPr>
              <a:t>: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Input</a:t>
            </a:r>
            <a:endParaRPr lang="en-US" altLang="ja-JP" sz="2000" b="0" dirty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</a:t>
            </a:r>
            <a:r>
              <a:rPr lang="en-US" altLang="ja-JP" sz="2000" dirty="0">
                <a:solidFill>
                  <a:srgbClr val="7030A0"/>
                </a:solidFill>
              </a:rPr>
              <a:t>Scenario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: Input today’s data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Given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kick drumroll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And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drumroll show today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press next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I should see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”xxx" </a:t>
            </a:r>
            <a:r>
              <a:rPr lang="en-US" altLang="ja-JP" sz="2000" b="0" dirty="0">
                <a:solidFill>
                  <a:schemeClr val="tx1"/>
                </a:solidFill>
              </a:rPr>
              <a:t>screen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press keys and calculator should show like this: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2 |   2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 20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*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3 |   3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= | 600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take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photo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643848" y="764704"/>
            <a:ext cx="4320000" cy="864096"/>
          </a:xfrm>
          <a:prstGeom prst="wedgeRectCallout">
            <a:avLst>
              <a:gd name="adj1" fmla="val -69278"/>
              <a:gd name="adj2" fmla="val -71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/>
              <a:t>Feature	: name of all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smtClean="0"/>
              <a:t>Scenario	: name of each case</a:t>
            </a:r>
            <a:endParaRPr kumimoji="1" lang="ja-JP" altLang="en-US" sz="2000" dirty="0"/>
          </a:p>
        </p:txBody>
      </p:sp>
      <p:sp>
        <p:nvSpPr>
          <p:cNvPr id="8" name="四角形吹き出し 7"/>
          <p:cNvSpPr/>
          <p:nvPr/>
        </p:nvSpPr>
        <p:spPr>
          <a:xfrm>
            <a:off x="4643848" y="1772816"/>
            <a:ext cx="2880000" cy="864096"/>
          </a:xfrm>
          <a:prstGeom prst="wedgeRectCallout">
            <a:avLst>
              <a:gd name="adj1" fmla="val -78794"/>
              <a:gd name="adj2" fmla="val 19706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en-US" altLang="ja-JP" sz="2000" dirty="0" smtClean="0"/>
              <a:t>These statements are</a:t>
            </a:r>
          </a:p>
          <a:p>
            <a:r>
              <a:rPr lang="en-US" altLang="ja-JP" sz="2000" dirty="0" smtClean="0"/>
              <a:t>RUNNABLE!</a:t>
            </a:r>
            <a:endParaRPr kumimoji="1" lang="ja-JP" altLang="en-US" sz="2000" dirty="0"/>
          </a:p>
        </p:txBody>
      </p:sp>
      <p:sp>
        <p:nvSpPr>
          <p:cNvPr id="9" name="四角形吹き出し 8"/>
          <p:cNvSpPr/>
          <p:nvPr/>
        </p:nvSpPr>
        <p:spPr>
          <a:xfrm>
            <a:off x="4643848" y="4221088"/>
            <a:ext cx="2880000" cy="1152128"/>
          </a:xfrm>
          <a:prstGeom prst="wedgeRectCallout">
            <a:avLst>
              <a:gd name="adj1" fmla="val -124554"/>
              <a:gd name="adj2" fmla="val -25341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000" dirty="0" smtClean="0"/>
              <a:t>We can write data</a:t>
            </a:r>
          </a:p>
          <a:p>
            <a:r>
              <a:rPr kumimoji="1" lang="en-US" altLang="ja-JP" sz="2000" dirty="0" smtClean="0"/>
              <a:t>with table style like this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081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6185700" y="1412776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4" name="円形吹き出し 43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9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円形吹き出し 39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6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600907" y="4382968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598226" y="4385489"/>
            <a:ext cx="2468233" cy="1174546"/>
          </a:xfrm>
          <a:prstGeom prst="wedgeEllipseCallout">
            <a:avLst>
              <a:gd name="adj1" fmla="val 61047"/>
              <a:gd name="adj2" fmla="val -862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OK,  go ahead!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It’s my 3rd time to be here!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Agile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016732"/>
            <a:ext cx="4320481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royuki.a.ito\Pictures\Agile2014\Agile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16732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360000" y="458120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gile2014 :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S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peaker</a:t>
            </a:r>
          </a:p>
        </p:txBody>
      </p:sp>
    </p:spTree>
    <p:extLst>
      <p:ext uri="{BB962C8B-B14F-4D97-AF65-F5344CB8AC3E}">
        <p14:creationId xmlns:p14="http://schemas.microsoft.com/office/powerpoint/2010/main" val="45219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6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084257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6" y="400567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043608" y="4370696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040927" y="4373217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Sure!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円形吹き出し 33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Improved!</a:t>
            </a:r>
          </a:p>
        </p:txBody>
      </p:sp>
    </p:spTree>
    <p:extLst>
      <p:ext uri="{BB962C8B-B14F-4D97-AF65-F5344CB8AC3E}">
        <p14:creationId xmlns:p14="http://schemas.microsoft.com/office/powerpoint/2010/main" val="5149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Results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88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上矢印 19"/>
          <p:cNvSpPr/>
          <p:nvPr/>
        </p:nvSpPr>
        <p:spPr bwMode="auto">
          <a:xfrm>
            <a:off x="4932040" y="1089044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上矢印 20"/>
          <p:cNvSpPr/>
          <p:nvPr/>
        </p:nvSpPr>
        <p:spPr bwMode="auto">
          <a:xfrm>
            <a:off x="4932040" y="2889122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上矢印 21"/>
          <p:cNvSpPr/>
          <p:nvPr/>
        </p:nvSpPr>
        <p:spPr bwMode="auto">
          <a:xfrm>
            <a:off x="4932040" y="4677751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479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challen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" y="620686"/>
            <a:ext cx="7392823" cy="5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</a:t>
            </a:r>
            <a:r>
              <a:rPr lang="en-US" altLang="ja-JP" dirty="0" smtClean="0"/>
              <a:t>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948940" y="664557"/>
            <a:ext cx="2921198" cy="1174546"/>
          </a:xfrm>
          <a:prstGeom prst="wedgeEllipseCallout">
            <a:avLst>
              <a:gd name="adj1" fmla="val -33815"/>
              <a:gd name="adj2" fmla="val 699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No!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Do all we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planned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at first!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23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 animBg="1"/>
      <p:bldP spid="58" grpId="0" animBg="1"/>
      <p:bldP spid="5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solidFill>
            <a:srgbClr val="F0D296"/>
          </a:solidFill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2" name="四角形吹き出し 41"/>
          <p:cNvSpPr/>
          <p:nvPr/>
        </p:nvSpPr>
        <p:spPr bwMode="auto">
          <a:xfrm>
            <a:off x="5322567" y="3658592"/>
            <a:ext cx="3663717" cy="762713"/>
          </a:xfrm>
          <a:prstGeom prst="wedgeRectCallout">
            <a:avLst>
              <a:gd name="adj1" fmla="val -66741"/>
              <a:gd name="adj2" fmla="val 48804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Belong to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another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(subsidiary)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company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雲形吹き出し 42"/>
          <p:cNvSpPr/>
          <p:nvPr/>
        </p:nvSpPr>
        <p:spPr bwMode="auto">
          <a:xfrm>
            <a:off x="1794175" y="597105"/>
            <a:ext cx="3528392" cy="1309447"/>
          </a:xfrm>
          <a:prstGeom prst="cloudCallout">
            <a:avLst>
              <a:gd name="adj1" fmla="val -30551"/>
              <a:gd name="adj2" fmla="val 6831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It’s impossible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to change the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scope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within our company…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</a:t>
            </a:r>
            <a:r>
              <a:rPr lang="en-US" altLang="ja-JP" dirty="0" smtClean="0"/>
              <a:t>scope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96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Asked for one executive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82068" y="5156020"/>
            <a:ext cx="3960000" cy="108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en-US" sz="2800" kern="0" dirty="0" smtClean="0"/>
              <a:t>We changed scope!</a:t>
            </a:r>
            <a:endParaRPr kumimoji="0" lang="en-US" altLang="en-US" sz="2800" kern="0" dirty="0" smtClean="0">
              <a:solidFill>
                <a:srgbClr val="B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6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echnical 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excellence and working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software</a:t>
            </a:r>
          </a:p>
          <a:p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are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not the only</a:t>
            </a:r>
            <a:r>
              <a:rPr lang="ja-JP" altLang="ja-JP" sz="36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way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 to improve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project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.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Point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4" name="上矢印 3"/>
          <p:cNvSpPr/>
          <p:nvPr/>
        </p:nvSpPr>
        <p:spPr bwMode="auto">
          <a:xfrm flipV="1">
            <a:off x="3794193" y="2780928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07504" y="4365104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Anything is OK for 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improving your </a:t>
            </a:r>
            <a:r>
              <a:rPr lang="en-US" altLang="ja-JP" sz="3200" dirty="0" err="1" smtClean="0">
                <a:solidFill>
                  <a:srgbClr val="BF0000"/>
                </a:solidFill>
                <a:latin typeface="+mn-lt"/>
                <a:cs typeface="ＭＳ 明朝"/>
              </a:rPr>
              <a:t>situlation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!</a:t>
            </a:r>
          </a:p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 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(</a:t>
            </a:r>
            <a:r>
              <a:rPr lang="en-US" altLang="ja-JP" sz="3200" dirty="0" smtClean="0">
                <a:solidFill>
                  <a:srgbClr val="BF0000"/>
                </a:solidFill>
                <a:cs typeface="ＭＳ 明朝"/>
              </a:rPr>
              <a:t>Anything goes/Vale </a:t>
            </a:r>
            <a:r>
              <a:rPr lang="en-US" altLang="ja-JP" sz="3200" dirty="0" err="1" smtClean="0">
                <a:solidFill>
                  <a:srgbClr val="BF0000"/>
                </a:solidFill>
                <a:cs typeface="ＭＳ 明朝"/>
              </a:rPr>
              <a:t>tudo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)</a:t>
            </a:r>
            <a:endParaRPr lang="en-US" altLang="ja-JP" sz="3200" dirty="0">
              <a:solidFill>
                <a:srgbClr val="BF0000"/>
              </a:solidFill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38932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session’s theme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Technology-</a:t>
            </a:r>
          </a:p>
          <a:p>
            <a:r>
              <a:rPr lang="en-US" altLang="ja-JP" sz="9600" dirty="0" smtClean="0"/>
              <a:t>Driven</a:t>
            </a:r>
          </a:p>
          <a:p>
            <a:r>
              <a:rPr lang="en-US" altLang="ja-JP" sz="9600" dirty="0" smtClean="0"/>
              <a:t>Development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8853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Possibility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and future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fu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5" y="620686"/>
            <a:ext cx="7395291" cy="55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</a:t>
            </a:r>
            <a:r>
              <a:rPr lang="en-US" altLang="ja-JP" dirty="0" smtClean="0">
                <a:latin typeface="+mn-lt"/>
                <a:ea typeface="+mj-ea"/>
              </a:rPr>
              <a:t>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四角形吹き出し 42"/>
          <p:cNvSpPr/>
          <p:nvPr/>
        </p:nvSpPr>
        <p:spPr bwMode="auto">
          <a:xfrm>
            <a:off x="5026298" y="5412792"/>
            <a:ext cx="3960000" cy="1080000"/>
          </a:xfrm>
          <a:prstGeom prst="wedgeRectCallout">
            <a:avLst>
              <a:gd name="adj1" fmla="val -2842"/>
              <a:gd name="adj2" fmla="val -9103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b="1" kern="0" dirty="0" smtClean="0">
                <a:solidFill>
                  <a:srgbClr val="C00000"/>
                </a:solidFill>
              </a:rPr>
              <a:t>Over 10 times faster</a:t>
            </a: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</a:t>
            </a: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run via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Calabash-Android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2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2" grpId="0" animBg="1"/>
      <p:bldP spid="46" grpId="0" animBg="1"/>
      <p:bldP spid="57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85301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213440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141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3" y="3482800"/>
            <a:ext cx="5752374" cy="2682504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Can enhance “TDD” by </a:t>
            </a:r>
            <a:r>
              <a:rPr lang="en-US" altLang="ja-JP" dirty="0" smtClean="0">
                <a:latin typeface="+mn-lt"/>
                <a:ea typeface="+mj-ea"/>
              </a:rPr>
              <a:t>numerical measurement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[e.g.]</a:t>
            </a:r>
            <a:endParaRPr lang="en-US" altLang="ja-JP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6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855477" y="1788691"/>
            <a:ext cx="1521476" cy="2110952"/>
            <a:chOff x="1266668" y="1788691"/>
            <a:chExt cx="1521476" cy="2110952"/>
          </a:xfrm>
        </p:grpSpPr>
        <p:sp>
          <p:nvSpPr>
            <p:cNvPr id="8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6169160" y="1588283"/>
            <a:ext cx="1521476" cy="2110952"/>
            <a:chOff x="6929952" y="1196752"/>
            <a:chExt cx="1521476" cy="2110952"/>
          </a:xfrm>
        </p:grpSpPr>
        <p:sp>
          <p:nvSpPr>
            <p:cNvPr id="42" name="Isosceles Triangle 15"/>
            <p:cNvSpPr/>
            <p:nvPr/>
          </p:nvSpPr>
          <p:spPr bwMode="auto">
            <a:xfrm>
              <a:off x="7279499" y="1558512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Oval 14"/>
            <p:cNvSpPr/>
            <p:nvPr/>
          </p:nvSpPr>
          <p:spPr bwMode="auto">
            <a:xfrm>
              <a:off x="7279499" y="1196752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6929952" y="2699114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</a:t>
              </a:r>
              <a:endParaRPr kumimoji="1" lang="en-US" altLang="ja-JP" sz="2400" dirty="0" smtClean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6518761" y="3631049"/>
            <a:ext cx="1521476" cy="2110952"/>
            <a:chOff x="6929952" y="4088654"/>
            <a:chExt cx="1521476" cy="2110952"/>
          </a:xfrm>
        </p:grpSpPr>
        <p:sp>
          <p:nvSpPr>
            <p:cNvPr id="46" name="Isosceles Triangle 15"/>
            <p:cNvSpPr/>
            <p:nvPr/>
          </p:nvSpPr>
          <p:spPr bwMode="auto">
            <a:xfrm>
              <a:off x="7295311" y="4450413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Oval 14"/>
            <p:cNvSpPr/>
            <p:nvPr/>
          </p:nvSpPr>
          <p:spPr bwMode="auto">
            <a:xfrm>
              <a:off x="7279499" y="4088654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929952" y="5591016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45205" y="3360180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376953" y="365528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536758" y="135327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Use “TDD” as a measure for total optimization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764704"/>
            <a:ext cx="8712968" cy="576064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4694412" y="5742001"/>
            <a:ext cx="3600000" cy="72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Over barriers/silos</a:t>
            </a:r>
            <a:endParaRPr kumimoji="0" lang="ja-JP" altLang="en-US" sz="2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86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Don’t lose the whole picture!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comp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656692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0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8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8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937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43508" y="1192412"/>
            <a:ext cx="8856984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We found this practice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through </a:t>
            </a:r>
            <a:r>
              <a:rPr lang="en-US" altLang="ja-JP" sz="5400" b="0" dirty="0" smtClean="0">
                <a:latin typeface="+mn-lt"/>
                <a:cs typeface="ＭＳ 明朝"/>
              </a:rPr>
              <a:t>the project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with </a:t>
            </a:r>
            <a:r>
              <a:rPr lang="en-US" altLang="ja-JP" sz="5400" b="0" dirty="0" smtClean="0">
                <a:latin typeface="+mn-lt"/>
                <a:cs typeface="ＭＳ 明朝"/>
              </a:rPr>
              <a:t>passionate members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>
                <a:solidFill>
                  <a:srgbClr val="000000"/>
                </a:solidFill>
                <a:latin typeface="+mn-lt"/>
                <a:cs typeface="ＭＳ 明朝"/>
              </a:rPr>
              <a:t>w</a:t>
            </a: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ith a lot of </a:t>
            </a:r>
            <a:r>
              <a:rPr lang="en-US" altLang="ja-JP" sz="5400" b="0" dirty="0">
                <a:latin typeface="+mn-lt"/>
                <a:cs typeface="ＭＳ 明朝"/>
              </a:rPr>
              <a:t>trial and error</a:t>
            </a:r>
            <a:endParaRPr lang="en-US" altLang="ja-JP" sz="5400" b="0" dirty="0" smtClean="0"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7444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</a:t>
            </a:r>
            <a:r>
              <a:rPr lang="en-US" altLang="ja-JP" dirty="0" smtClean="0"/>
              <a:t>dditional possibilities </a:t>
            </a:r>
            <a:r>
              <a:rPr lang="en-US" altLang="ja-JP" dirty="0"/>
              <a:t>of </a:t>
            </a:r>
            <a:r>
              <a:rPr lang="en-US" altLang="ja-JP" dirty="0" smtClean="0"/>
              <a:t>automation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050" name="Picture 2" descr="C:\Users\hiroyuki.a.ito\Pictures\Agile2014\Autom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620687"/>
            <a:ext cx="5688632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0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0" y="1192412"/>
            <a:ext cx="9144000" cy="5116908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dirty="0">
                <a:latin typeface="+mn-lt"/>
              </a:rPr>
              <a:t>Experience from Gemba</a:t>
            </a:r>
            <a:endParaRPr lang="en-US" altLang="ja-JP" sz="6000" dirty="0" smtClean="0">
              <a:latin typeface="+mn-lt"/>
            </a:endParaRPr>
          </a:p>
          <a:p>
            <a:r>
              <a:rPr lang="ja-JP" altLang="en-US" sz="6000" dirty="0" smtClean="0">
                <a:latin typeface="+mn-lt"/>
              </a:rPr>
              <a:t>現場主義</a:t>
            </a:r>
            <a:endParaRPr lang="en-US" altLang="ja-JP" sz="6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3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215516" y="1192412"/>
            <a:ext cx="8712968" cy="48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</a:rPr>
              <a:t>Find your </a:t>
            </a:r>
            <a:r>
              <a:rPr lang="en-US" altLang="ja-JP" sz="6000" dirty="0" smtClean="0">
                <a:latin typeface="+mn-lt"/>
              </a:rPr>
              <a:t>answer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by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yourself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through your</a:t>
            </a:r>
            <a:r>
              <a:rPr lang="ja-JP" altLang="en-US" sz="6000" b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1907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royuki.a.ito\Pictures\Agile2014\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4" y="746703"/>
            <a:ext cx="7320812" cy="549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Find your treasure!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690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“TDD” stands for 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7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By 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6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154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3800">
              <a:srgbClr val="A30000"/>
            </a:gs>
            <a:gs pos="0">
              <a:srgbClr val="820000"/>
            </a:gs>
            <a:gs pos="100000">
              <a:srgbClr val="BF0000"/>
            </a:gs>
          </a:gsLst>
          <a:lin ang="10800000" scaled="1"/>
          <a:tileRect/>
        </a:gradFill>
        <a:ln>
          <a:noFill/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wrap="none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4388</TotalTime>
  <Words>2047</Words>
  <Application>Microsoft Macintosh PowerPoint</Application>
  <PresentationFormat>画面に合わせる (4:3)</PresentationFormat>
  <Paragraphs>533</Paragraphs>
  <Slides>62</Slides>
  <Notes>57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3" baseType="lpstr">
      <vt:lpstr>Corporate_strictly_confidential_b</vt:lpstr>
      <vt:lpstr>PowerPoint プレゼンテーション</vt:lpstr>
      <vt:lpstr>About me</vt:lpstr>
      <vt:lpstr>About Rakuten</vt:lpstr>
      <vt:lpstr>It’s my 3rd time to be here!</vt:lpstr>
      <vt:lpstr>This session’s theme</vt:lpstr>
      <vt:lpstr>Additional possibilities of automation</vt:lpstr>
      <vt:lpstr>“TDD” stands for three purposes</vt:lpstr>
      <vt:lpstr>By three approaches</vt:lpstr>
      <vt:lpstr>Three approaches by</vt:lpstr>
      <vt:lpstr>Agenda</vt:lpstr>
      <vt:lpstr>PowerPoint プレゼンテーション</vt:lpstr>
      <vt:lpstr>At the end of April 2013</vt:lpstr>
      <vt:lpstr>Our target application is</vt:lpstr>
      <vt:lpstr>Conditions and Challenges</vt:lpstr>
      <vt:lpstr>PowerPoint プレゼンテーション</vt:lpstr>
      <vt:lpstr>PowerPoint プレゼンテーション</vt:lpstr>
      <vt:lpstr>WHY?</vt:lpstr>
      <vt:lpstr>Three approaches</vt:lpstr>
      <vt:lpstr>PowerPoint プレゼンテーション</vt:lpstr>
      <vt:lpstr>Challenges</vt:lpstr>
      <vt:lpstr>Before CI/CD</vt:lpstr>
      <vt:lpstr>The Implementation of CI/CD in our project</vt:lpstr>
      <vt:lpstr>Shared understanding by the working software</vt:lpstr>
      <vt:lpstr>After CI/CD</vt:lpstr>
      <vt:lpstr>PowerPoint プレゼンテーション</vt:lpstr>
      <vt:lpstr>Challenges</vt:lpstr>
      <vt:lpstr>Before TDD</vt:lpstr>
      <vt:lpstr>PowerPoint プレゼンテーション</vt:lpstr>
      <vt:lpstr>PowerPoint プレゼンテーション</vt:lpstr>
      <vt:lpstr>Image of Unit testing for Dao by using Robolectric</vt:lpstr>
      <vt:lpstr>After TDD</vt:lpstr>
      <vt:lpstr>PowerPoint プレゼンテーション</vt:lpstr>
      <vt:lpstr>Challenges</vt:lpstr>
      <vt:lpstr>Example of feature creep</vt:lpstr>
      <vt:lpstr>Calabash-android: improve the discipline</vt:lpstr>
      <vt:lpstr>Example of BDD test scenario with Calabash-Android</vt:lpstr>
      <vt:lpstr>Process of BDD</vt:lpstr>
      <vt:lpstr>Process of BDD</vt:lpstr>
      <vt:lpstr>Process of BDD</vt:lpstr>
      <vt:lpstr>Process of BDD</vt:lpstr>
      <vt:lpstr>Process of BDD</vt:lpstr>
      <vt:lpstr>After BDD</vt:lpstr>
      <vt:lpstr>PowerPoint プレゼンテーション</vt:lpstr>
      <vt:lpstr>Results</vt:lpstr>
      <vt:lpstr>Challenges</vt:lpstr>
      <vt:lpstr>[Example] Changing scope</vt:lpstr>
      <vt:lpstr>[Example] Changing scope</vt:lpstr>
      <vt:lpstr>Asked for one executive</vt:lpstr>
      <vt:lpstr>Point</vt:lpstr>
      <vt:lpstr>Possibility and future</vt:lpstr>
      <vt:lpstr>[Example] Growing a collaborative culture</vt:lpstr>
      <vt:lpstr>Can enhance “TDD” by numerical measurement</vt:lpstr>
      <vt:lpstr>Use “TDD” as a measure for total optimization</vt:lpstr>
      <vt:lpstr>Don’t lose the whole picture!</vt:lpstr>
      <vt:lpstr>PowerPoint プレゼンテーション</vt:lpstr>
      <vt:lpstr>Three purposes</vt:lpstr>
      <vt:lpstr>Three approaches</vt:lpstr>
      <vt:lpstr>Three approaches by</vt:lpstr>
      <vt:lpstr>PowerPoint プレゼンテーション</vt:lpstr>
      <vt:lpstr>PowerPoint プレゼンテーション</vt:lpstr>
      <vt:lpstr>PowerPoint プレゼンテーション</vt:lpstr>
      <vt:lpstr>Find your treasure!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4730</cp:revision>
  <cp:lastPrinted>2012-11-01T00:53:12Z</cp:lastPrinted>
  <dcterms:created xsi:type="dcterms:W3CDTF">2013-01-29T01:30:29Z</dcterms:created>
  <dcterms:modified xsi:type="dcterms:W3CDTF">2014-07-20T03:51:47Z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